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2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1.png" ContentType="image/png"/>
  <Override PartName="/ppt/media/image6.png" ContentType="image/png"/>
  <Override PartName="/ppt/media/image8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dt" idx="1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sldNum" idx="3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FE81AE-1B2D-4E55-9B82-4D967FB226D2}" type="slidenum"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title"/>
          </p:nvPr>
        </p:nvSpPr>
        <p:spPr>
          <a:xfrm>
            <a:off x="504000" y="270000"/>
            <a:ext cx="907164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body"/>
          </p:nvPr>
        </p:nvSpPr>
        <p:spPr>
          <a:xfrm>
            <a:off x="504000" y="3870000"/>
            <a:ext cx="9071640" cy="11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Aft>
                <a:spcPts val="924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hu-HU" sz="165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"/>
          <p:cNvSpPr/>
          <p:nvPr/>
        </p:nvSpPr>
        <p:spPr>
          <a:xfrm>
            <a:off x="0" y="3780000"/>
            <a:ext cx="10079640" cy="18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dt" idx="4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sldNum" idx="6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4AD701-7EA3-4430-9D27-755822920899}" type="slidenum">
              <a:rPr b="0" lang="hu-HU" sz="14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504000" y="270000"/>
            <a:ext cx="907164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60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3870000"/>
            <a:ext cx="9071640" cy="116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Aft>
                <a:spcPts val="924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hu-HU" sz="165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16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b="0" lang="hu-HU" sz="1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vi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7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8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9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41AA3D6-5C8F-4B0D-90A4-B14C92129C2B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1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2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61A9A9-44F5-4C29-B277-D921203430BA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ivi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 flipV="1">
            <a:off x="0" y="-720"/>
            <a:ext cx="10079640" cy="1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7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6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3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ftr" idx="14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sldNum" idx="15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8BF6F9-20E7-4B63-BE35-7B861A066338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"/>
          <p:cNvSpPr/>
          <p:nvPr/>
        </p:nvSpPr>
        <p:spPr>
          <a:xfrm>
            <a:off x="0" y="5580000"/>
            <a:ext cx="10079640" cy="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ivi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16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 idx="17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 idx="18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0B8B77-2DFD-4122-9B7E-E1E1A3532783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 flipV="1">
            <a:off x="0" y="-720"/>
            <a:ext cx="10079640" cy="10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9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0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21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C602F2-E1AB-4905-83C6-B7C5B2D65926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Vivi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/>
          <p:nvPr/>
        </p:nvSpPr>
        <p:spPr>
          <a:xfrm flipV="1">
            <a:off x="0" y="-720"/>
            <a:ext cx="10079640" cy="17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54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7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36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Click to edit the outline text format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Aft>
                <a:spcPts val="84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hu-HU" sz="21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Second Outline Level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Aft>
                <a:spcPts val="635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Aft>
                <a:spcPts val="42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b="0" lang="hu-HU" sz="18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22"/>
          </p:nvPr>
        </p:nvSpPr>
        <p:spPr>
          <a:xfrm>
            <a:off x="504000" y="5130000"/>
            <a:ext cx="23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ftr" idx="23"/>
          </p:nvPr>
        </p:nvSpPr>
        <p:spPr>
          <a:xfrm>
            <a:off x="3420000" y="5130000"/>
            <a:ext cx="3239640" cy="2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sldNum" idx="24"/>
          </p:nvPr>
        </p:nvSpPr>
        <p:spPr>
          <a:xfrm>
            <a:off x="7236000" y="5130000"/>
            <a:ext cx="2339640" cy="21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2AE720-F2CE-4F5A-8F12-AE82382FEF16}" type="slidenum">
              <a:rPr b="0" lang="hu-HU" sz="1400" strike="noStrike" u="none">
                <a:solidFill>
                  <a:srgbClr val="484848"/>
                </a:solidFill>
                <a:effectLst/>
                <a:uFillTx/>
                <a:latin typeface="Noto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"/>
          <p:cNvSpPr/>
          <p:nvPr/>
        </p:nvSpPr>
        <p:spPr>
          <a:xfrm>
            <a:off x="0" y="5580000"/>
            <a:ext cx="10079640" cy="8964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blurRad="0" dir="16200000" dist="25200" rotWithShape="0">
              <a:srgbClr val="f491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endParaRPr b="0" lang="hu-HU" sz="2200" strike="noStrike" u="none">
              <a:solidFill>
                <a:srgbClr val="ffffff"/>
              </a:solidFill>
              <a:effectLst/>
              <a:uFillTx/>
              <a:latin typeface="Noto Sans"/>
              <a:ea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70000"/>
            <a:ext cx="9071640" cy="32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5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Jármű detektáló rendszer élő kamerakép alapján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3870000"/>
            <a:ext cx="9071640" cy="1170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hu-HU" sz="36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py-snake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Teljesítmény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Feldolgozás: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30 FPS kamera -&gt; 5 FPS feldolgozás -&gt; 3-10 FPS detektálás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Pytorch alapú .pt modell: 200-300ms egy kép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ONNX formátum: 80-100ms egy kép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Online tanulás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Valós időben tanul, nincs nagy számítási igény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Korlátok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Nem teljesen ideális kép: távoli, csak kis területre van szükség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Csak CPU áll rendelkezésre: korlátozott lehetőségek, csökkenteni kell a felbontást és az FPS-t a valósidejű feldolgozáshoz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CPU miatt legkisebb YOLO modell használható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nano, small 3x több idő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Kiegészítő lehetőségek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Adatbázis, eddigi forgalom tárolása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Online tanuló modell valósidejű tanuláshoz és becslésekhez a jövőre nézve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Időjárási viszonyok figyelembevétele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Köszönöm a figyelmet!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Projekt célja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Internetes közvetítés alapján forgalom figyelés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Úton haladó járművek detektálása és számlálása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Kamerakép javítása nappali és éjjeli használathoz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Web-es felület a kezeléshez, kép figyeléséhez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Online tanulás, előrejelzés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Felépítés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Docker konéterekre épül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Python alapú programok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Kamerakép: YouTube-ról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Képfeldolgozás: OpenCV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Detektálás: YOLOv8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Web-es felület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Architektúra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578960" y="1317600"/>
            <a:ext cx="6922080" cy="411444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Képfeldolgozás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440000"/>
            <a:ext cx="9071640" cy="350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Hasznos terület kivágása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Adaptív javítás nappali és éjjeli fényviszonyokhoz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Képjavítás: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Fényerő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Kontraszt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2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Gamma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b="0" lang="hu-HU" sz="2400" strike="noStrike" u="none">
                <a:solidFill>
                  <a:srgbClr val="04617b"/>
                </a:solidFill>
                <a:effectLst/>
                <a:uFillTx/>
                <a:latin typeface="Noto Sans"/>
              </a:rPr>
              <a:t>Háttér kivonás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Képek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212400" y="1191240"/>
            <a:ext cx="6188040" cy="348048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5717160" y="3381120"/>
            <a:ext cx="4112280" cy="210492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5" name="" descr=""/>
          <p:cNvPicPr/>
          <p:nvPr/>
        </p:nvPicPr>
        <p:blipFill>
          <a:blip r:embed="rId3"/>
          <a:stretch/>
        </p:blipFill>
        <p:spPr>
          <a:xfrm>
            <a:off x="6629400" y="1305720"/>
            <a:ext cx="3368160" cy="189432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Detektált kép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262320" y="1335600"/>
            <a:ext cx="6459120" cy="3967200"/>
          </a:xfrm>
          <a:prstGeom prst="rect">
            <a:avLst/>
          </a:prstGeom>
          <a:noFill/>
          <a:ln w="1800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06720" y="1371600"/>
            <a:ext cx="2315520" cy="388584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Dashboard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006200" y="1143000"/>
            <a:ext cx="8067600" cy="453744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90000"/>
            <a:ext cx="9071640" cy="98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4500" strike="noStrike" u="none">
                <a:solidFill>
                  <a:srgbClr val="dbf5f9"/>
                </a:solidFill>
                <a:effectLst/>
                <a:uFillTx/>
                <a:latin typeface="Noto Sans"/>
              </a:rPr>
              <a:t>Feldolgozott képek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234360" y="1832760"/>
            <a:ext cx="9610920" cy="2510280"/>
          </a:xfrm>
          <a:prstGeom prst="rect">
            <a:avLst/>
          </a:prstGeom>
          <a:noFill/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LibreOffice/25.8.3.2$Linux_X86_64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2025-12-07T14:34:48Z</dcterms:created>
  <dc:creator/>
  <dc:description>This work is licensed under a Creative Commons 0 License.
It makes use of the works of fsanchez.</dc:description>
  <dc:language>en-US</dc:language>
  <cp:lastModifiedBy/>
  <cp:lastPrinted>2025-12-07T16:23:07Z</cp:lastPrinted>
  <dcterms:modified xsi:type="dcterms:W3CDTF">2025-12-07T16:30:38Z</dcterms:modified>
  <cp:revision>7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